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2" r:id="rId8"/>
    <p:sldId id="266" r:id="rId9"/>
    <p:sldId id="267" r:id="rId10"/>
    <p:sldId id="263" r:id="rId11"/>
    <p:sldId id="261" r:id="rId1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bolovnevaev\Desktop\&#1051;&#1080;&#1089;&#1090;%20Microsoft%20Excel%20(3)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olyakovia.IRO\Desktop\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52</c:v>
                </c:pt>
                <c:pt idx="1">
                  <c:v>104</c:v>
                </c:pt>
                <c:pt idx="2">
                  <c:v>216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3441864"/>
        <c:axId val="71011688"/>
      </c:barChart>
      <c:catAx>
        <c:axId val="934418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1011688"/>
        <c:crosses val="autoZero"/>
        <c:auto val="1"/>
        <c:lblAlgn val="ctr"/>
        <c:lblOffset val="100"/>
        <c:noMultiLvlLbl val="0"/>
      </c:catAx>
      <c:valAx>
        <c:axId val="71011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3441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Сургут</c:v>
                </c:pt>
                <c:pt idx="1">
                  <c:v>Нижневартовск</c:v>
                </c:pt>
                <c:pt idx="2">
                  <c:v>Нефтеюганск</c:v>
                </c:pt>
                <c:pt idx="3">
                  <c:v>Нижневартовский район</c:v>
                </c:pt>
                <c:pt idx="4">
                  <c:v>Покачи</c:v>
                </c:pt>
                <c:pt idx="5">
                  <c:v>Ханты-Мансийск</c:v>
                </c:pt>
                <c:pt idx="6">
                  <c:v>Кондинский район</c:v>
                </c:pt>
                <c:pt idx="7">
                  <c:v>Когалым</c:v>
                </c:pt>
                <c:pt idx="8">
                  <c:v>Белоярский район</c:v>
                </c:pt>
                <c:pt idx="9">
                  <c:v>Югорск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30</c:v>
                </c:pt>
                <c:pt idx="1">
                  <c:v>26</c:v>
                </c:pt>
                <c:pt idx="2">
                  <c:v>14</c:v>
                </c:pt>
                <c:pt idx="3">
                  <c:v>12</c:v>
                </c:pt>
                <c:pt idx="4">
                  <c:v>11</c:v>
                </c:pt>
                <c:pt idx="5">
                  <c:v>11</c:v>
                </c:pt>
                <c:pt idx="6">
                  <c:v>9</c:v>
                </c:pt>
                <c:pt idx="7">
                  <c:v>5</c:v>
                </c:pt>
                <c:pt idx="8">
                  <c:v>5</c:v>
                </c:pt>
                <c:pt idx="9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013256"/>
        <c:axId val="71012472"/>
      </c:barChart>
      <c:catAx>
        <c:axId val="71013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1012472"/>
        <c:crosses val="autoZero"/>
        <c:auto val="1"/>
        <c:lblAlgn val="ctr"/>
        <c:lblOffset val="100"/>
        <c:noMultiLvlLbl val="0"/>
      </c:catAx>
      <c:valAx>
        <c:axId val="71012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10132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1399278215223096E-2"/>
          <c:y val="0.12116666666666667"/>
          <c:w val="0.93332294400699911"/>
          <c:h val="0.60587591134441532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Лист1!$B$2:$B$23</c:f>
              <c:strCache>
                <c:ptCount val="22"/>
                <c:pt idx="0">
                  <c:v>Сургут</c:v>
                </c:pt>
                <c:pt idx="1">
                  <c:v>Сургутский район</c:v>
                </c:pt>
                <c:pt idx="2">
                  <c:v>Кондинский район</c:v>
                </c:pt>
                <c:pt idx="3">
                  <c:v>Нижневартовск</c:v>
                </c:pt>
                <c:pt idx="4">
                  <c:v>Нефтеюганск</c:v>
                </c:pt>
                <c:pt idx="5">
                  <c:v>Нефтеюганский район</c:v>
                </c:pt>
                <c:pt idx="6">
                  <c:v>Нягань</c:v>
                </c:pt>
                <c:pt idx="7">
                  <c:v>Белоярский район</c:v>
                </c:pt>
                <c:pt idx="8">
                  <c:v>Урай</c:v>
                </c:pt>
                <c:pt idx="9">
                  <c:v>Радужный</c:v>
                </c:pt>
                <c:pt idx="10">
                  <c:v>Нижневартовский район</c:v>
                </c:pt>
                <c:pt idx="11">
                  <c:v>Ханты-Мансийск</c:v>
                </c:pt>
                <c:pt idx="12">
                  <c:v>Покачи</c:v>
                </c:pt>
                <c:pt idx="13">
                  <c:v>Ханты-Мансийский район</c:v>
                </c:pt>
                <c:pt idx="14">
                  <c:v>Пыть-Ях</c:v>
                </c:pt>
                <c:pt idx="15">
                  <c:v>Лангепас</c:v>
                </c:pt>
                <c:pt idx="16">
                  <c:v>Советский район</c:v>
                </c:pt>
                <c:pt idx="17">
                  <c:v>Когалым</c:v>
                </c:pt>
                <c:pt idx="18">
                  <c:v>Березовский район</c:v>
                </c:pt>
                <c:pt idx="19">
                  <c:v>Октябрьский район</c:v>
                </c:pt>
                <c:pt idx="20">
                  <c:v>Югорск</c:v>
                </c:pt>
                <c:pt idx="21">
                  <c:v>Мегион</c:v>
                </c:pt>
              </c:strCache>
            </c:strRef>
          </c:cat>
          <c:val>
            <c:numRef>
              <c:f>Лист1!$C$2:$C$23</c:f>
              <c:numCache>
                <c:formatCode>General</c:formatCode>
                <c:ptCount val="22"/>
                <c:pt idx="0">
                  <c:v>118</c:v>
                </c:pt>
                <c:pt idx="1">
                  <c:v>62</c:v>
                </c:pt>
                <c:pt idx="2">
                  <c:v>62</c:v>
                </c:pt>
                <c:pt idx="3">
                  <c:v>48</c:v>
                </c:pt>
                <c:pt idx="4">
                  <c:v>35</c:v>
                </c:pt>
                <c:pt idx="5">
                  <c:v>32</c:v>
                </c:pt>
                <c:pt idx="6">
                  <c:v>30</c:v>
                </c:pt>
                <c:pt idx="7">
                  <c:v>30</c:v>
                </c:pt>
                <c:pt idx="8">
                  <c:v>29</c:v>
                </c:pt>
                <c:pt idx="9">
                  <c:v>23</c:v>
                </c:pt>
                <c:pt idx="10">
                  <c:v>22</c:v>
                </c:pt>
                <c:pt idx="11">
                  <c:v>22</c:v>
                </c:pt>
                <c:pt idx="12">
                  <c:v>19</c:v>
                </c:pt>
                <c:pt idx="13">
                  <c:v>19</c:v>
                </c:pt>
                <c:pt idx="14">
                  <c:v>17</c:v>
                </c:pt>
                <c:pt idx="15">
                  <c:v>17</c:v>
                </c:pt>
                <c:pt idx="16">
                  <c:v>16</c:v>
                </c:pt>
                <c:pt idx="17">
                  <c:v>13</c:v>
                </c:pt>
                <c:pt idx="18">
                  <c:v>12</c:v>
                </c:pt>
                <c:pt idx="19">
                  <c:v>8</c:v>
                </c:pt>
                <c:pt idx="20">
                  <c:v>5</c:v>
                </c:pt>
                <c:pt idx="2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71012864"/>
        <c:axId val="71011296"/>
      </c:barChart>
      <c:catAx>
        <c:axId val="7101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1011296"/>
        <c:crosses val="autoZero"/>
        <c:auto val="1"/>
        <c:lblAlgn val="ctr"/>
        <c:lblOffset val="100"/>
        <c:noMultiLvlLbl val="0"/>
      </c:catAx>
      <c:valAx>
        <c:axId val="7101129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10128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907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246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979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406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214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725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433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1080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530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497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48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178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270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098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529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02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173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4787002E-1D90-4878-9AD3-53299836DA04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45D2AA17-02D9-4F6C-B852-3A0C478015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530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iro86.ru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26634" y="699889"/>
            <a:ext cx="8316608" cy="303577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работы АУ «Институт развития образования» по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сопровождению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программы «Социокультурные истоки» в образовательных организациях Ханты-Мансийского автономного округа – Югры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70782" y="4532243"/>
            <a:ext cx="6659217" cy="164109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Дивеева Галина Вячеславовна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автономного учреждения дополнительного профессионального образования «Институт развития образования», </a:t>
            </a:r>
            <a:r>
              <a:rPr lang="ru-RU" sz="2000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2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80"/>
          <a:stretch/>
        </p:blipFill>
        <p:spPr>
          <a:xfrm>
            <a:off x="9933979" y="593449"/>
            <a:ext cx="1827491" cy="13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07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5873" y="508920"/>
            <a:ext cx="8761413" cy="1521356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участников региональной олимпиады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модулю «Основы православной культуры»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предметного курса «Основы религиозной культуры и светской этики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в 2018 году в разрезе МО ХМАО – Югры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80"/>
          <a:stretch/>
        </p:blipFill>
        <p:spPr>
          <a:xfrm>
            <a:off x="9916366" y="462821"/>
            <a:ext cx="1827491" cy="1378100"/>
          </a:xfrm>
          <a:prstGeom prst="rect">
            <a:avLst/>
          </a:prstGeom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8037335"/>
              </p:ext>
            </p:extLst>
          </p:nvPr>
        </p:nvGraphicFramePr>
        <p:xfrm>
          <a:off x="186116" y="1840921"/>
          <a:ext cx="11782003" cy="5199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0326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8766" y="1282499"/>
            <a:ext cx="8316608" cy="1520797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8766" y="3713584"/>
            <a:ext cx="5808648" cy="2497076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информация:</a:t>
            </a:r>
          </a:p>
          <a:p>
            <a:r>
              <a:rPr lang="ru-RU" sz="2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628012, г. Ханты-Мансийск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Мира, 13</a:t>
            </a:r>
          </a:p>
          <a:p>
            <a:r>
              <a:rPr lang="ru-RU" sz="2000" cap="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 «Институт развития образования» </a:t>
            </a:r>
            <a:endParaRPr lang="ru-RU" sz="2000" cap="non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8(3467)38-83-36</a:t>
            </a:r>
          </a:p>
          <a:p>
            <a:r>
              <a:rPr lang="en-US" sz="2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iro@iro86.ru</a:t>
            </a:r>
            <a:endParaRPr lang="ru-RU" sz="2000" cap="non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cap="non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http://www.iro86.ru/</a:t>
            </a:r>
            <a:endParaRPr lang="ru-RU" sz="2000" cap="non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cap="non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80"/>
          <a:stretch/>
        </p:blipFill>
        <p:spPr>
          <a:xfrm>
            <a:off x="9933979" y="593449"/>
            <a:ext cx="1827491" cy="13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863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ДОРОЖНАЯ КАРТА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514" y="2603500"/>
            <a:ext cx="10860833" cy="34163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Департамента образования и молодежной политики от 18.07.2017 г. № 1137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плана мероприятий (дорожная карта) по реализации программы «Социокультурные истоки» в образовательных организациях Ханты-Мансийского автономного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округа-Югры»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целях  исполнения протокольного решения регионального координационного совета по развитию духовно-нравственного образования и воспитания от 18.03.2017 г.).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80"/>
          <a:stretch/>
        </p:blipFill>
        <p:spPr>
          <a:xfrm>
            <a:off x="9916366" y="462821"/>
            <a:ext cx="1827491" cy="13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25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ПРОГРАММЫ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ПРОФЕССИОНАЛЬНОГО ОБРАЗОВАНИЯ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918" y="2603500"/>
            <a:ext cx="7856377" cy="383462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«Особенности реализации программы духовно-нравственного воспитания «Социокультурные истоки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педагогических работников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организаций </a:t>
            </a:r>
            <a:endParaRPr lang="ru-RU" sz="28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«Социально-коммуникативное развитие дошкольников в рамках программы «Социокультурные истоки» </a:t>
            </a: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 дошкольных образовательных организаций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80"/>
          <a:stretch/>
        </p:blipFill>
        <p:spPr>
          <a:xfrm>
            <a:off x="9916366" y="462821"/>
            <a:ext cx="1827491" cy="13781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071150" y="2827175"/>
            <a:ext cx="2672707" cy="9890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обучено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287 человек 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071150" y="4998963"/>
            <a:ext cx="2672707" cy="911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обучено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 человек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8136295" y="3321696"/>
            <a:ext cx="746448" cy="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8136295" y="5418408"/>
            <a:ext cx="746448" cy="12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9884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Количество обученных педагогов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7279388"/>
              </p:ext>
            </p:extLst>
          </p:nvPr>
        </p:nvGraphicFramePr>
        <p:xfrm>
          <a:off x="1155700" y="2603500"/>
          <a:ext cx="8761413" cy="3416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80"/>
          <a:stretch/>
        </p:blipFill>
        <p:spPr>
          <a:xfrm>
            <a:off x="9916366" y="462821"/>
            <a:ext cx="1827491" cy="13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761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373" y="780516"/>
            <a:ext cx="8761413" cy="1060405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НАУЧНО-МЕТОДИЧЕСКОЕ ОБЕСПЕЧЕНИЕ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515" y="2603500"/>
            <a:ext cx="10954138" cy="394659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вопросам реализации программы «Социокультурные истоки» на уровне дошкольного и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вопросам реализации программы «Социокультурные истоки» на уровне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образования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преемственности программы «Социокультурные истоки» на уровнях дошкольного и начального общего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80"/>
          <a:stretch/>
        </p:blipFill>
        <p:spPr>
          <a:xfrm>
            <a:off x="9916366" y="462821"/>
            <a:ext cx="1827491" cy="13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50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373" y="298580"/>
            <a:ext cx="8761413" cy="2071396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ШКОЛЛЕГИ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«Сетевое педагогическое сообщество «Социокультурные истоки»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" t="11235" r="33809" b="64306"/>
          <a:stretch/>
        </p:blipFill>
        <p:spPr>
          <a:xfrm>
            <a:off x="5029236" y="3270381"/>
            <a:ext cx="6714621" cy="16807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80"/>
          <a:stretch/>
        </p:blipFill>
        <p:spPr>
          <a:xfrm>
            <a:off x="9916366" y="462821"/>
            <a:ext cx="1827491" cy="13781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2049" t="11200" r="49756" b="36417"/>
          <a:stretch/>
        </p:blipFill>
        <p:spPr>
          <a:xfrm>
            <a:off x="209603" y="2464419"/>
            <a:ext cx="4525342" cy="34791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624736" y="5169159"/>
            <a:ext cx="3291630" cy="12114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˃ 150 участников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088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373" y="298580"/>
            <a:ext cx="8761413" cy="2071396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егиональный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Общероссийской олимпиады школьников «Основы православной культуры»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80"/>
          <a:stretch/>
        </p:blipFill>
        <p:spPr>
          <a:xfrm>
            <a:off x="9916366" y="462821"/>
            <a:ext cx="1827491" cy="13781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01813" y="2393173"/>
            <a:ext cx="307910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год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35191" y="3537598"/>
            <a:ext cx="307910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127 обучающихся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40135" y="4659344"/>
            <a:ext cx="3079103" cy="18751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призовое место: 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победителей и 26 призеров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59334" y="4674701"/>
            <a:ext cx="3079103" cy="1889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24,4 % от общего количества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6300082" y="533058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905393" y="382872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018342" y="3571950"/>
            <a:ext cx="25202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˃ на 63 %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15607" y="2415852"/>
            <a:ext cx="274320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112898" y="2415266"/>
            <a:ext cx="26309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 год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168230" y="3544984"/>
            <a:ext cx="25202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˃ в 9 раз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472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362565"/>
              </p:ext>
            </p:extLst>
          </p:nvPr>
        </p:nvGraphicFramePr>
        <p:xfrm>
          <a:off x="2031478" y="2091686"/>
          <a:ext cx="8136565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61937" y="5342596"/>
            <a:ext cx="11521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Не принимали участие 12 МО: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Лангепас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Мегион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г.Нягань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г.Пыть-Ях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68330" y="5516651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г.Радужный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г.Урай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Берёзовский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район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Нефтеюганский район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20203" y="5578207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9. Октябрьский район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10. Советский район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11. Сургутский район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12. Ханты-Мансийский район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gray">
          <a:xfrm>
            <a:off x="1175014" y="217659"/>
            <a:ext cx="8761413" cy="20713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участников регионального этапа Общероссийской олимпиады школьников «Основы православной культуры» в 2018 году в разрезе МО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ХМАО – Югры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80"/>
          <a:stretch/>
        </p:blipFill>
        <p:spPr>
          <a:xfrm>
            <a:off x="9916366" y="462821"/>
            <a:ext cx="1827491" cy="13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50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712" y="606024"/>
            <a:ext cx="8761413" cy="1521356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Региональная олимпиада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модулю «Основы православной культуры»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предметного курса «Основы религиозной культуры и светской этики»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515" y="2463282"/>
            <a:ext cx="10954138" cy="4086808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году приняли участие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639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обучающихся из 21 муниципального образования из 147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организаций.</a:t>
            </a:r>
          </a:p>
          <a:p>
            <a:pPr marL="0" indent="0" algn="just">
              <a:buNone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Призовые места в олимпиаде получили 178 обучающихся, что составляет 27,9% от общего количества участников олимпиады. Из них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 победителя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(8,3% от общего количества участников) и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 призеров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(19,6% от общего количества участников).  </a:t>
            </a:r>
          </a:p>
          <a:p>
            <a:pPr algn="just"/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80"/>
          <a:stretch/>
        </p:blipFill>
        <p:spPr>
          <a:xfrm>
            <a:off x="9916366" y="462821"/>
            <a:ext cx="1827491" cy="13781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88433" y="3592286"/>
            <a:ext cx="582230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283 участника (44,3%) больше, чем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2017 году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3108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Совет директоров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276</TotalTime>
  <Words>387</Words>
  <Application>Microsoft Office PowerPoint</Application>
  <PresentationFormat>Широкоэкранный</PresentationFormat>
  <Paragraphs>56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Times New Roman</vt:lpstr>
      <vt:lpstr>Wingdings 3</vt:lpstr>
      <vt:lpstr>Совет директоров</vt:lpstr>
      <vt:lpstr>Система работы АУ «Институт развития образования» по сопровождению  образовательной программы «Социокультурные истоки» в образовательных организациях Ханты-Мансийского автономного округа – Югры</vt:lpstr>
      <vt:lpstr>ДОРОЖНАЯ КАРТА</vt:lpstr>
      <vt:lpstr>ОБРАЗОВАТЕЛЬНЫЕ ПРОГРАММЫ ДОПОЛНИТЕЛЬНОГО ПРОФЕССИОНАЛЬНОГО ОБРАЗОВАНИЯ</vt:lpstr>
      <vt:lpstr>Количество обученных педагогов</vt:lpstr>
      <vt:lpstr>НАУЧНО-МЕТОДИЧЕСКОЕ ОБЕСПЕЧЕНИЕ</vt:lpstr>
      <vt:lpstr>ШКОЛЛЕГИ  «Сетевое педагогическое сообщество «Социокультурные истоки»</vt:lpstr>
      <vt:lpstr>Региональный этап Общероссийской олимпиады школьников «Основы православной культуры»</vt:lpstr>
      <vt:lpstr>Презентация PowerPoint</vt:lpstr>
      <vt:lpstr>Региональная олимпиада  по модулю «Основы православной культуры» предметного курса «Основы религиозной культуры и светской этики»</vt:lpstr>
      <vt:lpstr>Количество участников региональной олимпиады  по модулю «Основы православной культуры» предметного курса «Основы религиозной культуры и светской этики» в 2018 году в разрезе МО ХМАО – Югры</vt:lpstr>
      <vt:lpstr>Благодарю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подготовки педагогических кадров по внедрению образовательной программы «Социокультурные истоки» в образовательных организациях Ханты-Мансийского автономного округа-Югры</dc:title>
  <dc:creator>Елена Ивановна Минаева</dc:creator>
  <cp:lastModifiedBy>Дивеева Галина Вячеславовна</cp:lastModifiedBy>
  <cp:revision>35</cp:revision>
  <cp:lastPrinted>2018-11-16T05:24:41Z</cp:lastPrinted>
  <dcterms:created xsi:type="dcterms:W3CDTF">2018-11-06T07:43:48Z</dcterms:created>
  <dcterms:modified xsi:type="dcterms:W3CDTF">2018-11-16T05:40:39Z</dcterms:modified>
</cp:coreProperties>
</file>